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Comfortaa"/>
      <p:regular r:id="rId26"/>
      <p:bold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Comfortaa-regular.fntdata"/><Relationship Id="rId25" Type="http://schemas.openxmlformats.org/officeDocument/2006/relationships/slide" Target="slides/slide20.xml"/><Relationship Id="rId27" Type="http://schemas.openxmlformats.org/officeDocument/2006/relationships/font" Target="fonts/Comfortaa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6f3fe30095_0_2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6f3fe30095_0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Phenomena: What do you think is happening in this video? What do you notice?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6f3fe30095_0_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6f3fe30095_0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Ask question, then populate as students provide answers.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6f3fe30095_0_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6f3fe30095_0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Start with questions and images. Ask individual students to name an item and then explain how it helps the tree. Once all have been covered, then show purposes and review.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6f3fe30095_0_2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6f3fe30095_0_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Seed observation and what it tells us about the way it might be dispersed: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Wind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Water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Animals - consumption, exterior transport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Gravity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7e302ff159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7e302ff159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Seed guessing/ID as trees appear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7e302ff159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7e302ff159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Discussed in earlier slide: fruit, medicine, reducing heating/cooling costs, air quality benefits, habitat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slide: local food (elderberry jam), protecting ag from wind, shade for people, dyes/pigments, elevation of soil health - aeration, stability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8144d8400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8144d8400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6f3fe30095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6f3fe30095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Distribute tree profiles and care worksheets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7e302ff159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7e302ff159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Start with photos and have students guess the seeds.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7e302ff159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7e302ff159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Reduce waste by donating clothes you no longer need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Save water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Get outside!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Plant pollinator habitat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Eat locally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ideas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6f3fe30095_0_2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6f3fe30095_0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6f3fe30095_0_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6f3fe30095_0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 to students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redlands.edu/trees demo at end, time permitting: map, resources, activities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6f3fe30095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6f3fe30095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Ask questions to gather students’ current knowledge.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6f3fe30095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6f3fe30095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6f3fe30095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6f3fe30095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6f3fe30095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6f3fe30095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6f3fe30095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6f3fe30095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6f3fe30095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6f3fe30095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6f3fe30095_0_2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6f3fe30095_0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Show pictures and ask students to guess trees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Relationship Id="rId4" Type="http://schemas.openxmlformats.org/officeDocument/2006/relationships/image" Target="../media/image1.gif"/><Relationship Id="rId9" Type="http://schemas.openxmlformats.org/officeDocument/2006/relationships/image" Target="../media/image5.png"/><Relationship Id="rId5" Type="http://schemas.openxmlformats.org/officeDocument/2006/relationships/image" Target="../media/image7.png"/><Relationship Id="rId6" Type="http://schemas.openxmlformats.org/officeDocument/2006/relationships/image" Target="../media/image4.jpg"/><Relationship Id="rId7" Type="http://schemas.openxmlformats.org/officeDocument/2006/relationships/image" Target="../media/image6.png"/><Relationship Id="rId8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1.jpg"/><Relationship Id="rId4" Type="http://schemas.openxmlformats.org/officeDocument/2006/relationships/hyperlink" Target="http://www.youtube.com/watch?v=4BtKAkP5xOk" TargetMode="External"/><Relationship Id="rId5" Type="http://schemas.openxmlformats.org/officeDocument/2006/relationships/image" Target="../media/image30.jpg"/><Relationship Id="rId6" Type="http://schemas.openxmlformats.org/officeDocument/2006/relationships/image" Target="../media/image3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5.jpg"/><Relationship Id="rId4" Type="http://schemas.openxmlformats.org/officeDocument/2006/relationships/image" Target="../media/image32.jpg"/><Relationship Id="rId9" Type="http://schemas.openxmlformats.org/officeDocument/2006/relationships/image" Target="../media/image36.jpg"/><Relationship Id="rId5" Type="http://schemas.openxmlformats.org/officeDocument/2006/relationships/image" Target="../media/image50.png"/><Relationship Id="rId6" Type="http://schemas.openxmlformats.org/officeDocument/2006/relationships/image" Target="../media/image37.jpg"/><Relationship Id="rId7" Type="http://schemas.openxmlformats.org/officeDocument/2006/relationships/image" Target="../media/image63.jpg"/><Relationship Id="rId8" Type="http://schemas.openxmlformats.org/officeDocument/2006/relationships/image" Target="../media/image3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6.jpg"/><Relationship Id="rId4" Type="http://schemas.openxmlformats.org/officeDocument/2006/relationships/image" Target="../media/image43.jpg"/><Relationship Id="rId5" Type="http://schemas.openxmlformats.org/officeDocument/2006/relationships/image" Target="../media/image74.jpg"/><Relationship Id="rId6" Type="http://schemas.openxmlformats.org/officeDocument/2006/relationships/image" Target="../media/image39.jpg"/><Relationship Id="rId7" Type="http://schemas.openxmlformats.org/officeDocument/2006/relationships/image" Target="../media/image4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8.jpg"/><Relationship Id="rId4" Type="http://schemas.openxmlformats.org/officeDocument/2006/relationships/image" Target="../media/image61.jpg"/><Relationship Id="rId5" Type="http://schemas.openxmlformats.org/officeDocument/2006/relationships/image" Target="../media/image45.jpg"/><Relationship Id="rId6" Type="http://schemas.openxmlformats.org/officeDocument/2006/relationships/image" Target="../media/image46.jpg"/><Relationship Id="rId7" Type="http://schemas.openxmlformats.org/officeDocument/2006/relationships/image" Target="../media/image42.jpg"/><Relationship Id="rId8" Type="http://schemas.openxmlformats.org/officeDocument/2006/relationships/image" Target="../media/image4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7.jpg"/><Relationship Id="rId4" Type="http://schemas.openxmlformats.org/officeDocument/2006/relationships/image" Target="../media/image58.jpg"/><Relationship Id="rId10" Type="http://schemas.openxmlformats.org/officeDocument/2006/relationships/image" Target="../media/image54.jpg"/><Relationship Id="rId9" Type="http://schemas.openxmlformats.org/officeDocument/2006/relationships/image" Target="../media/image55.png"/><Relationship Id="rId5" Type="http://schemas.openxmlformats.org/officeDocument/2006/relationships/image" Target="../media/image48.jpg"/><Relationship Id="rId6" Type="http://schemas.openxmlformats.org/officeDocument/2006/relationships/image" Target="../media/image49.jpg"/><Relationship Id="rId7" Type="http://schemas.openxmlformats.org/officeDocument/2006/relationships/image" Target="../media/image47.jpg"/><Relationship Id="rId8" Type="http://schemas.openxmlformats.org/officeDocument/2006/relationships/image" Target="../media/image5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1.jpg"/><Relationship Id="rId4" Type="http://schemas.openxmlformats.org/officeDocument/2006/relationships/image" Target="../media/image53.jpg"/><Relationship Id="rId5" Type="http://schemas.openxmlformats.org/officeDocument/2006/relationships/image" Target="../media/image64.jpg"/><Relationship Id="rId6" Type="http://schemas.openxmlformats.org/officeDocument/2006/relationships/image" Target="../media/image7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0.jpg"/><Relationship Id="rId4" Type="http://schemas.openxmlformats.org/officeDocument/2006/relationships/image" Target="../media/image6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7.jpg"/><Relationship Id="rId4" Type="http://schemas.openxmlformats.org/officeDocument/2006/relationships/image" Target="../media/image58.jpg"/><Relationship Id="rId5" Type="http://schemas.openxmlformats.org/officeDocument/2006/relationships/image" Target="../media/image48.jpg"/><Relationship Id="rId6" Type="http://schemas.openxmlformats.org/officeDocument/2006/relationships/image" Target="../media/image49.jpg"/><Relationship Id="rId7" Type="http://schemas.openxmlformats.org/officeDocument/2006/relationships/image" Target="../media/image7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7.jpg"/><Relationship Id="rId4" Type="http://schemas.openxmlformats.org/officeDocument/2006/relationships/image" Target="../media/image68.jpg"/><Relationship Id="rId5" Type="http://schemas.openxmlformats.org/officeDocument/2006/relationships/image" Target="../media/image69.jpg"/><Relationship Id="rId6" Type="http://schemas.openxmlformats.org/officeDocument/2006/relationships/image" Target="../media/image66.jpg"/><Relationship Id="rId7" Type="http://schemas.openxmlformats.org/officeDocument/2006/relationships/image" Target="../media/image6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8.png"/><Relationship Id="rId4" Type="http://schemas.openxmlformats.org/officeDocument/2006/relationships/image" Target="../media/image8.jpg"/><Relationship Id="rId5" Type="http://schemas.openxmlformats.org/officeDocument/2006/relationships/image" Target="../media/image14.png"/><Relationship Id="rId6" Type="http://schemas.openxmlformats.org/officeDocument/2006/relationships/image" Target="../media/image9.gif"/><Relationship Id="rId7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jpg"/><Relationship Id="rId4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Relationship Id="rId4" Type="http://schemas.openxmlformats.org/officeDocument/2006/relationships/image" Target="../media/image13.jpg"/><Relationship Id="rId5" Type="http://schemas.openxmlformats.org/officeDocument/2006/relationships/image" Target="../media/image15.jpg"/><Relationship Id="rId6" Type="http://schemas.openxmlformats.org/officeDocument/2006/relationships/image" Target="../media/image20.jpg"/><Relationship Id="rId7" Type="http://schemas.openxmlformats.org/officeDocument/2006/relationships/image" Target="../media/image26.jpg"/><Relationship Id="rId8" Type="http://schemas.openxmlformats.org/officeDocument/2006/relationships/image" Target="../media/image2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9" Type="http://schemas.openxmlformats.org/officeDocument/2006/relationships/image" Target="../media/image5.png"/><Relationship Id="rId5" Type="http://schemas.openxmlformats.org/officeDocument/2006/relationships/image" Target="../media/image29.png"/><Relationship Id="rId6" Type="http://schemas.openxmlformats.org/officeDocument/2006/relationships/image" Target="../media/image22.gif"/><Relationship Id="rId7" Type="http://schemas.openxmlformats.org/officeDocument/2006/relationships/image" Target="../media/image35.jpg"/><Relationship Id="rId8" Type="http://schemas.openxmlformats.org/officeDocument/2006/relationships/image" Target="../media/image2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2.jpg"/><Relationship Id="rId4" Type="http://schemas.openxmlformats.org/officeDocument/2006/relationships/image" Target="../media/image25.jpg"/><Relationship Id="rId5" Type="http://schemas.openxmlformats.org/officeDocument/2006/relationships/image" Target="../media/image31.jpg"/><Relationship Id="rId6" Type="http://schemas.openxmlformats.org/officeDocument/2006/relationships/image" Target="../media/image24.jpg"/><Relationship Id="rId7" Type="http://schemas.openxmlformats.org/officeDocument/2006/relationships/image" Target="../media/image5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600" y="88075"/>
            <a:ext cx="1237550" cy="124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5">
            <a:alphaModFix/>
          </a:blip>
          <a:srcRect b="36074" l="0" r="0" t="17220"/>
          <a:stretch/>
        </p:blipFill>
        <p:spPr>
          <a:xfrm>
            <a:off x="6931299" y="1807100"/>
            <a:ext cx="2058487" cy="96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51825" y="149738"/>
            <a:ext cx="1680599" cy="11204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87075" y="1592375"/>
            <a:ext cx="2937300" cy="17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38761D"/>
                </a:solidFill>
                <a:latin typeface="Comfortaa"/>
                <a:ea typeface="Comfortaa"/>
                <a:cs typeface="Comfortaa"/>
                <a:sym typeface="Comfortaa"/>
              </a:rPr>
              <a:t>Earth Day 2020: Trees, Please!</a:t>
            </a:r>
            <a:r>
              <a:rPr lang="en" sz="3600">
                <a:solidFill>
                  <a:srgbClr val="38761D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3600">
              <a:solidFill>
                <a:srgbClr val="38761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144925" y="4164875"/>
            <a:ext cx="906700" cy="84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14150" y="2882375"/>
            <a:ext cx="1937475" cy="96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31300" y="4087988"/>
            <a:ext cx="978675" cy="100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ad more:&#10;http://www.newscientist.com/blogs/nstv/2011/07/time-lapse-tuesday-acorn-sprouts-into-oak-tree.html" id="143" name="Google Shape;143;p22" title="Acorn to oak tree time-lapse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77538" y="174975"/>
            <a:ext cx="6788926" cy="437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2"/>
          <p:cNvPicPr preferRelativeResize="0"/>
          <p:nvPr/>
        </p:nvPicPr>
        <p:blipFill rotWithShape="1">
          <a:blip r:embed="rId6">
            <a:alphaModFix/>
          </a:blip>
          <a:srcRect b="17868" l="0" r="0" t="21148"/>
          <a:stretch/>
        </p:blipFill>
        <p:spPr>
          <a:xfrm>
            <a:off x="6929450" y="3766250"/>
            <a:ext cx="1820500" cy="111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3"/>
          <p:cNvSpPr txBox="1"/>
          <p:nvPr/>
        </p:nvSpPr>
        <p:spPr>
          <a:xfrm>
            <a:off x="139475" y="152400"/>
            <a:ext cx="2727300" cy="12510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What does a tree need to survive?</a:t>
            </a:r>
            <a:endParaRPr b="1" sz="24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50" name="Google Shape;150;p23"/>
          <p:cNvPicPr preferRelativeResize="0"/>
          <p:nvPr/>
        </p:nvPicPr>
        <p:blipFill rotWithShape="1">
          <a:blip r:embed="rId4">
            <a:alphaModFix/>
          </a:blip>
          <a:srcRect b="19829" l="0" r="0" t="23121"/>
          <a:stretch/>
        </p:blipFill>
        <p:spPr>
          <a:xfrm>
            <a:off x="1112437" y="4342500"/>
            <a:ext cx="1357638" cy="63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3"/>
          <p:cNvSpPr txBox="1"/>
          <p:nvPr/>
        </p:nvSpPr>
        <p:spPr>
          <a:xfrm>
            <a:off x="2599875" y="4342500"/>
            <a:ext cx="5775900" cy="63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MS-LS1-6. From Molecules to Organisms: Structures and Processes </a:t>
            </a:r>
            <a:endParaRPr sz="10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Construct a scientific explanation based on evidence for the role of photosynthesis in the cycling of matter and flow of energy into and out of organisms. </a:t>
            </a:r>
            <a:endParaRPr sz="10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52" name="Google Shape;15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29975" y="309175"/>
            <a:ext cx="3048901" cy="3836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3"/>
          <p:cNvPicPr preferRelativeResize="0"/>
          <p:nvPr/>
        </p:nvPicPr>
        <p:blipFill rotWithShape="1">
          <a:blip r:embed="rId6">
            <a:alphaModFix/>
          </a:blip>
          <a:srcRect b="27927" l="0" r="0" t="0"/>
          <a:stretch/>
        </p:blipFill>
        <p:spPr>
          <a:xfrm>
            <a:off x="6578875" y="576175"/>
            <a:ext cx="2151050" cy="167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78887" y="2712275"/>
            <a:ext cx="2151037" cy="1433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4025" y="2750650"/>
            <a:ext cx="2332750" cy="143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3"/>
          <p:cNvPicPr preferRelativeResize="0"/>
          <p:nvPr/>
        </p:nvPicPr>
        <p:blipFill rotWithShape="1">
          <a:blip r:embed="rId9">
            <a:alphaModFix/>
          </a:blip>
          <a:srcRect b="22081" l="12385" r="19895" t="16531"/>
          <a:stretch/>
        </p:blipFill>
        <p:spPr>
          <a:xfrm>
            <a:off x="715727" y="1523732"/>
            <a:ext cx="2151050" cy="1068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4"/>
          <p:cNvSpPr txBox="1"/>
          <p:nvPr/>
        </p:nvSpPr>
        <p:spPr>
          <a:xfrm>
            <a:off x="199850" y="175575"/>
            <a:ext cx="2400000" cy="23388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Do you know the different parts of a tree and what they do to help the tree?</a:t>
            </a:r>
            <a:endParaRPr b="1" sz="24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62" name="Google Shape;16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41224" y="175587"/>
            <a:ext cx="2194176" cy="164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4"/>
          <p:cNvPicPr preferRelativeResize="0"/>
          <p:nvPr/>
        </p:nvPicPr>
        <p:blipFill rotWithShape="1">
          <a:blip r:embed="rId5">
            <a:alphaModFix/>
          </a:blip>
          <a:srcRect b="0" l="19955" r="0" t="0"/>
          <a:stretch/>
        </p:blipFill>
        <p:spPr>
          <a:xfrm>
            <a:off x="6833700" y="3074375"/>
            <a:ext cx="2101724" cy="183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9850" y="2650550"/>
            <a:ext cx="1823825" cy="2256224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4"/>
          <p:cNvSpPr txBox="1"/>
          <p:nvPr/>
        </p:nvSpPr>
        <p:spPr>
          <a:xfrm>
            <a:off x="2205275" y="3261275"/>
            <a:ext cx="1948800" cy="16455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Roots absorb water and nutrients from the soil, store sugar, and anchor the tree.</a:t>
            </a:r>
            <a:endParaRPr b="1" sz="16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6" name="Google Shape;166;p24"/>
          <p:cNvSpPr txBox="1"/>
          <p:nvPr/>
        </p:nvSpPr>
        <p:spPr>
          <a:xfrm>
            <a:off x="5012625" y="3261274"/>
            <a:ext cx="1728600" cy="16455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Bark protects the tree from insects, disease, weather, and fire. </a:t>
            </a:r>
            <a:endParaRPr b="1" sz="16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67" name="Google Shape;167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21625" y="175575"/>
            <a:ext cx="1823825" cy="2898799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4"/>
          <p:cNvSpPr txBox="1"/>
          <p:nvPr/>
        </p:nvSpPr>
        <p:spPr>
          <a:xfrm>
            <a:off x="4621325" y="175575"/>
            <a:ext cx="1948800" cy="25929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The trunk provides structure. It carries water and minerals up from the roots to the leaves and carries sugar down to the roots.</a:t>
            </a:r>
            <a:endParaRPr b="1" sz="16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9" name="Google Shape;169;p24"/>
          <p:cNvSpPr txBox="1"/>
          <p:nvPr/>
        </p:nvSpPr>
        <p:spPr>
          <a:xfrm>
            <a:off x="6741225" y="1895850"/>
            <a:ext cx="2194200" cy="8727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Leaves use sun to make food for the tree</a:t>
            </a:r>
            <a:endParaRPr b="1" sz="16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 txBox="1"/>
          <p:nvPr/>
        </p:nvSpPr>
        <p:spPr>
          <a:xfrm>
            <a:off x="0" y="173900"/>
            <a:ext cx="2857500" cy="19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93C47D"/>
                </a:solidFill>
                <a:latin typeface="Comfortaa"/>
                <a:ea typeface="Comfortaa"/>
                <a:cs typeface="Comfortaa"/>
                <a:sym typeface="Comfortaa"/>
              </a:rPr>
              <a:t>How can seeds be </a:t>
            </a:r>
            <a:r>
              <a:rPr b="1" lang="en" sz="3200">
                <a:solidFill>
                  <a:srgbClr val="93C47D"/>
                </a:solidFill>
                <a:latin typeface="Comfortaa"/>
                <a:ea typeface="Comfortaa"/>
                <a:cs typeface="Comfortaa"/>
                <a:sym typeface="Comfortaa"/>
              </a:rPr>
              <a:t>dispersed</a:t>
            </a:r>
            <a:r>
              <a:rPr b="1" lang="en" sz="3200">
                <a:solidFill>
                  <a:srgbClr val="93C47D"/>
                </a:solidFill>
                <a:latin typeface="Comfortaa"/>
                <a:ea typeface="Comfortaa"/>
                <a:cs typeface="Comfortaa"/>
                <a:sym typeface="Comfortaa"/>
              </a:rPr>
              <a:t>?</a:t>
            </a:r>
            <a:r>
              <a:rPr b="1" lang="en" sz="3200">
                <a:solidFill>
                  <a:srgbClr val="93C47D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b="1" sz="3200">
              <a:solidFill>
                <a:srgbClr val="93C47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175" name="Google Shape;175;p25"/>
          <p:cNvGrpSpPr/>
          <p:nvPr/>
        </p:nvGrpSpPr>
        <p:grpSpPr>
          <a:xfrm>
            <a:off x="86700" y="2395450"/>
            <a:ext cx="2772600" cy="2494700"/>
            <a:chOff x="86700" y="2395450"/>
            <a:chExt cx="2772600" cy="2494700"/>
          </a:xfrm>
        </p:grpSpPr>
        <p:pic>
          <p:nvPicPr>
            <p:cNvPr id="176" name="Google Shape;176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26250" y="2395450"/>
              <a:ext cx="2693500" cy="20201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7" name="Google Shape;177;p25"/>
            <p:cNvSpPr txBox="1"/>
            <p:nvPr/>
          </p:nvSpPr>
          <p:spPr>
            <a:xfrm>
              <a:off x="86700" y="4257750"/>
              <a:ext cx="2772600" cy="632400"/>
            </a:xfrm>
            <a:prstGeom prst="rect">
              <a:avLst/>
            </a:prstGeom>
            <a:solidFill>
              <a:srgbClr val="6D9EEB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>
                  <a:latin typeface="Comfortaa"/>
                  <a:ea typeface="Comfortaa"/>
                  <a:cs typeface="Comfortaa"/>
                  <a:sym typeface="Comfortaa"/>
                </a:rPr>
                <a:t>Wind</a:t>
              </a:r>
              <a:endParaRPr sz="3000"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178" name="Google Shape;178;p25"/>
          <p:cNvGrpSpPr/>
          <p:nvPr/>
        </p:nvGrpSpPr>
        <p:grpSpPr>
          <a:xfrm>
            <a:off x="2512663" y="173901"/>
            <a:ext cx="3051786" cy="2131024"/>
            <a:chOff x="2512663" y="173901"/>
            <a:chExt cx="3051786" cy="2131024"/>
          </a:xfrm>
        </p:grpSpPr>
        <p:pic>
          <p:nvPicPr>
            <p:cNvPr id="179" name="Google Shape;179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618449" y="173901"/>
              <a:ext cx="2946000" cy="17881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0" name="Google Shape;180;p25"/>
            <p:cNvSpPr txBox="1"/>
            <p:nvPr/>
          </p:nvSpPr>
          <p:spPr>
            <a:xfrm>
              <a:off x="2512663" y="1672525"/>
              <a:ext cx="2989800" cy="632400"/>
            </a:xfrm>
            <a:prstGeom prst="rect">
              <a:avLst/>
            </a:prstGeom>
            <a:solidFill>
              <a:srgbClr val="6D9EEB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>
                  <a:latin typeface="Comfortaa"/>
                  <a:ea typeface="Comfortaa"/>
                  <a:cs typeface="Comfortaa"/>
                  <a:sym typeface="Comfortaa"/>
                </a:rPr>
                <a:t>Water</a:t>
              </a:r>
              <a:endParaRPr sz="3000"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181" name="Google Shape;181;p25"/>
          <p:cNvGrpSpPr/>
          <p:nvPr/>
        </p:nvGrpSpPr>
        <p:grpSpPr>
          <a:xfrm>
            <a:off x="3227450" y="2698913"/>
            <a:ext cx="5473575" cy="2145013"/>
            <a:chOff x="3227450" y="2698913"/>
            <a:chExt cx="5473575" cy="2145013"/>
          </a:xfrm>
        </p:grpSpPr>
        <p:pic>
          <p:nvPicPr>
            <p:cNvPr id="182" name="Google Shape;182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227450" y="2698913"/>
              <a:ext cx="2893650" cy="19315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" name="Google Shape;183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454725" y="2698924"/>
              <a:ext cx="3246300" cy="18260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4" name="Google Shape;184;p25"/>
            <p:cNvSpPr txBox="1"/>
            <p:nvPr/>
          </p:nvSpPr>
          <p:spPr>
            <a:xfrm>
              <a:off x="4294475" y="4211525"/>
              <a:ext cx="3246300" cy="632400"/>
            </a:xfrm>
            <a:prstGeom prst="rect">
              <a:avLst/>
            </a:prstGeom>
            <a:solidFill>
              <a:srgbClr val="6D9EEB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>
                  <a:latin typeface="Comfortaa"/>
                  <a:ea typeface="Comfortaa"/>
                  <a:cs typeface="Comfortaa"/>
                  <a:sym typeface="Comfortaa"/>
                </a:rPr>
                <a:t>Animals</a:t>
              </a:r>
              <a:endParaRPr sz="3000"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185" name="Google Shape;185;p25"/>
          <p:cNvGrpSpPr/>
          <p:nvPr/>
        </p:nvGrpSpPr>
        <p:grpSpPr>
          <a:xfrm>
            <a:off x="5984675" y="349400"/>
            <a:ext cx="2938150" cy="2105075"/>
            <a:chOff x="5984675" y="349400"/>
            <a:chExt cx="2938150" cy="2105075"/>
          </a:xfrm>
        </p:grpSpPr>
        <p:pic>
          <p:nvPicPr>
            <p:cNvPr id="186" name="Google Shape;186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065325" y="349400"/>
              <a:ext cx="2857500" cy="1600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" name="Google Shape;187;p25"/>
            <p:cNvSpPr txBox="1"/>
            <p:nvPr/>
          </p:nvSpPr>
          <p:spPr>
            <a:xfrm>
              <a:off x="5984675" y="1889275"/>
              <a:ext cx="2675400" cy="565200"/>
            </a:xfrm>
            <a:prstGeom prst="rect">
              <a:avLst/>
            </a:prstGeom>
            <a:solidFill>
              <a:srgbClr val="6D9EEB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>
                  <a:latin typeface="Comfortaa"/>
                  <a:ea typeface="Comfortaa"/>
                  <a:cs typeface="Comfortaa"/>
                  <a:sym typeface="Comfortaa"/>
                </a:rPr>
                <a:t>Seed shape</a:t>
              </a:r>
              <a:endParaRPr sz="3000"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188" name="Google Shape;188;p25"/>
          <p:cNvGrpSpPr/>
          <p:nvPr/>
        </p:nvGrpSpPr>
        <p:grpSpPr>
          <a:xfrm>
            <a:off x="2721000" y="1089775"/>
            <a:ext cx="3519300" cy="2804763"/>
            <a:chOff x="2721000" y="1089775"/>
            <a:chExt cx="3519300" cy="2804763"/>
          </a:xfrm>
        </p:grpSpPr>
        <p:pic>
          <p:nvPicPr>
            <p:cNvPr id="189" name="Google Shape;18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857500" y="1089775"/>
              <a:ext cx="3246300" cy="2164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0" name="Google Shape;190;p25"/>
            <p:cNvSpPr txBox="1"/>
            <p:nvPr/>
          </p:nvSpPr>
          <p:spPr>
            <a:xfrm>
              <a:off x="2721000" y="3329338"/>
              <a:ext cx="3519300" cy="565200"/>
            </a:xfrm>
            <a:prstGeom prst="rect">
              <a:avLst/>
            </a:prstGeom>
            <a:solidFill>
              <a:srgbClr val="6D9EEB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>
                  <a:latin typeface="Comfortaa"/>
                  <a:ea typeface="Comfortaa"/>
                  <a:cs typeface="Comfortaa"/>
                  <a:sym typeface="Comfortaa"/>
                </a:rPr>
                <a:t>Seed explosion! </a:t>
              </a:r>
              <a:endParaRPr sz="3000"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6"/>
          <p:cNvSpPr txBox="1"/>
          <p:nvPr/>
        </p:nvSpPr>
        <p:spPr>
          <a:xfrm>
            <a:off x="0" y="173900"/>
            <a:ext cx="3232200" cy="19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93C47D"/>
                </a:solidFill>
                <a:latin typeface="Comfortaa"/>
                <a:ea typeface="Comfortaa"/>
                <a:cs typeface="Comfortaa"/>
                <a:sym typeface="Comfortaa"/>
              </a:rPr>
              <a:t>Let’s see what you know!</a:t>
            </a:r>
            <a:r>
              <a:rPr b="1" lang="en" sz="3000">
                <a:solidFill>
                  <a:srgbClr val="93C47D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b="1" sz="3000">
              <a:solidFill>
                <a:srgbClr val="93C47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96" name="Google Shape;196;p26"/>
          <p:cNvPicPr preferRelativeResize="0"/>
          <p:nvPr/>
        </p:nvPicPr>
        <p:blipFill rotWithShape="1">
          <a:blip r:embed="rId3">
            <a:alphaModFix/>
          </a:blip>
          <a:srcRect b="0" l="2696" r="2696" t="0"/>
          <a:stretch/>
        </p:blipFill>
        <p:spPr>
          <a:xfrm>
            <a:off x="2554125" y="173900"/>
            <a:ext cx="2600001" cy="206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6"/>
          <p:cNvPicPr preferRelativeResize="0"/>
          <p:nvPr/>
        </p:nvPicPr>
        <p:blipFill rotWithShape="1">
          <a:blip r:embed="rId4">
            <a:alphaModFix/>
          </a:blip>
          <a:srcRect b="11920" l="9559" r="0" t="16224"/>
          <a:stretch/>
        </p:blipFill>
        <p:spPr>
          <a:xfrm>
            <a:off x="73775" y="2712275"/>
            <a:ext cx="3380500" cy="2160672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6"/>
          <p:cNvSpPr txBox="1"/>
          <p:nvPr/>
        </p:nvSpPr>
        <p:spPr>
          <a:xfrm>
            <a:off x="35100" y="2218075"/>
            <a:ext cx="3162000" cy="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93C47D"/>
                </a:solidFill>
                <a:latin typeface="Comfortaa"/>
                <a:ea typeface="Comfortaa"/>
                <a:cs typeface="Comfortaa"/>
                <a:sym typeface="Comfortaa"/>
              </a:rPr>
              <a:t>Orange</a:t>
            </a:r>
            <a:endParaRPr b="1" sz="2400">
              <a:solidFill>
                <a:srgbClr val="93C47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99" name="Google Shape;199;p26"/>
          <p:cNvSpPr txBox="1"/>
          <p:nvPr/>
        </p:nvSpPr>
        <p:spPr>
          <a:xfrm>
            <a:off x="6246950" y="2234475"/>
            <a:ext cx="2600100" cy="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93C47D"/>
                </a:solidFill>
                <a:latin typeface="Comfortaa"/>
                <a:ea typeface="Comfortaa"/>
                <a:cs typeface="Comfortaa"/>
                <a:sym typeface="Comfortaa"/>
              </a:rPr>
              <a:t>Coast live oak</a:t>
            </a:r>
            <a:endParaRPr b="1" sz="2400">
              <a:solidFill>
                <a:srgbClr val="93C47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00" name="Google Shape;200;p26"/>
          <p:cNvSpPr txBox="1"/>
          <p:nvPr/>
        </p:nvSpPr>
        <p:spPr>
          <a:xfrm>
            <a:off x="6954200" y="3638863"/>
            <a:ext cx="2108100" cy="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93C47D"/>
                </a:solidFill>
                <a:latin typeface="Comfortaa"/>
                <a:ea typeface="Comfortaa"/>
                <a:cs typeface="Comfortaa"/>
                <a:sym typeface="Comfortaa"/>
              </a:rPr>
              <a:t>Stone Pine</a:t>
            </a:r>
            <a:endParaRPr b="1" sz="2400">
              <a:solidFill>
                <a:srgbClr val="93C47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01" name="Google Shape;20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46950" y="173900"/>
            <a:ext cx="2747433" cy="206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33776" y="2906101"/>
            <a:ext cx="2308570" cy="2060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8875" y="2741244"/>
            <a:ext cx="2747425" cy="2102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06475" y="606795"/>
            <a:ext cx="2881050" cy="1789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192472" y="215625"/>
            <a:ext cx="1934675" cy="2571749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6"/>
          <p:cNvSpPr txBox="1"/>
          <p:nvPr/>
        </p:nvSpPr>
        <p:spPr>
          <a:xfrm>
            <a:off x="2898450" y="2142238"/>
            <a:ext cx="2522700" cy="55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93C47D"/>
                </a:solidFill>
                <a:latin typeface="Comfortaa"/>
                <a:ea typeface="Comfortaa"/>
                <a:cs typeface="Comfortaa"/>
                <a:sym typeface="Comfortaa"/>
              </a:rPr>
              <a:t>Sycamore</a:t>
            </a:r>
            <a:endParaRPr b="1" sz="2400">
              <a:solidFill>
                <a:srgbClr val="93C47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07" name="Google Shape;207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733763" y="3080213"/>
            <a:ext cx="2601600" cy="195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7"/>
          <p:cNvSpPr txBox="1"/>
          <p:nvPr/>
        </p:nvSpPr>
        <p:spPr>
          <a:xfrm>
            <a:off x="0" y="173900"/>
            <a:ext cx="3232200" cy="19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93C47D"/>
                </a:solidFill>
                <a:latin typeface="Comfortaa"/>
                <a:ea typeface="Comfortaa"/>
                <a:cs typeface="Comfortaa"/>
                <a:sym typeface="Comfortaa"/>
              </a:rPr>
              <a:t>Why should we plant trees?</a:t>
            </a:r>
            <a:r>
              <a:rPr b="1" lang="en" sz="3000">
                <a:solidFill>
                  <a:srgbClr val="93C47D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b="1" sz="3000">
              <a:solidFill>
                <a:srgbClr val="93C47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13" name="Google Shape;21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335762"/>
            <a:ext cx="3981064" cy="2655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4600" y="152400"/>
            <a:ext cx="4551176" cy="2030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85864" y="2335762"/>
            <a:ext cx="3983980" cy="2655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26541" y="713050"/>
            <a:ext cx="3092583" cy="203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B6D7A8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8"/>
          <p:cNvSpPr txBox="1"/>
          <p:nvPr>
            <p:ph type="title"/>
          </p:nvPr>
        </p:nvSpPr>
        <p:spPr>
          <a:xfrm>
            <a:off x="3210275" y="698150"/>
            <a:ext cx="3669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2" name="Google Shape;22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075" y="187400"/>
            <a:ext cx="8148175" cy="476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9"/>
          <p:cNvSpPr txBox="1"/>
          <p:nvPr/>
        </p:nvSpPr>
        <p:spPr>
          <a:xfrm>
            <a:off x="495750" y="309850"/>
            <a:ext cx="3966000" cy="10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28" name="Google Shape;228;p29"/>
          <p:cNvSpPr txBox="1"/>
          <p:nvPr/>
        </p:nvSpPr>
        <p:spPr>
          <a:xfrm>
            <a:off x="644475" y="334625"/>
            <a:ext cx="4040400" cy="10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How will you care for your tree?</a:t>
            </a:r>
            <a:endParaRPr b="1" sz="24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29" name="Google Shape;22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7000" y="3777675"/>
            <a:ext cx="2004175" cy="117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0"/>
          <p:cNvSpPr txBox="1"/>
          <p:nvPr/>
        </p:nvSpPr>
        <p:spPr>
          <a:xfrm>
            <a:off x="2925925" y="175925"/>
            <a:ext cx="3499200" cy="7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93C47D"/>
                </a:solidFill>
                <a:latin typeface="Comfortaa"/>
                <a:ea typeface="Comfortaa"/>
                <a:cs typeface="Comfortaa"/>
                <a:sym typeface="Comfortaa"/>
              </a:rPr>
              <a:t>Wrap it up!</a:t>
            </a:r>
            <a:endParaRPr b="1" sz="3000">
              <a:solidFill>
                <a:srgbClr val="93C47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35" name="Google Shape;235;p30"/>
          <p:cNvSpPr txBox="1"/>
          <p:nvPr/>
        </p:nvSpPr>
        <p:spPr>
          <a:xfrm>
            <a:off x="2623250" y="3445950"/>
            <a:ext cx="3162000" cy="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93C47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36" name="Google Shape;236;p30"/>
          <p:cNvSpPr txBox="1"/>
          <p:nvPr/>
        </p:nvSpPr>
        <p:spPr>
          <a:xfrm>
            <a:off x="2460275" y="1160375"/>
            <a:ext cx="4052700" cy="35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93C47D"/>
                </a:solidFill>
                <a:latin typeface="Comfortaa"/>
                <a:ea typeface="Comfortaa"/>
                <a:cs typeface="Comfortaa"/>
                <a:sym typeface="Comfortaa"/>
              </a:rPr>
              <a:t>Name a way in which seeds can be dispersed.</a:t>
            </a:r>
            <a:endParaRPr b="1" sz="3600">
              <a:solidFill>
                <a:srgbClr val="93C47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37" name="Google Shape;237;p30"/>
          <p:cNvSpPr txBox="1"/>
          <p:nvPr/>
        </p:nvSpPr>
        <p:spPr>
          <a:xfrm>
            <a:off x="4954450" y="508900"/>
            <a:ext cx="2108100" cy="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93C47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38" name="Google Shape;238;p30"/>
          <p:cNvSpPr txBox="1"/>
          <p:nvPr/>
        </p:nvSpPr>
        <p:spPr>
          <a:xfrm>
            <a:off x="6559500" y="2018850"/>
            <a:ext cx="2108100" cy="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93C47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39" name="Google Shape;239;p30"/>
          <p:cNvSpPr txBox="1"/>
          <p:nvPr/>
        </p:nvSpPr>
        <p:spPr>
          <a:xfrm>
            <a:off x="3836850" y="4469650"/>
            <a:ext cx="3162000" cy="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93C47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40" name="Google Shape;240;p30"/>
          <p:cNvSpPr txBox="1"/>
          <p:nvPr/>
        </p:nvSpPr>
        <p:spPr>
          <a:xfrm>
            <a:off x="3900550" y="4031725"/>
            <a:ext cx="3162000" cy="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41" name="Google Shape;241;p30"/>
          <p:cNvPicPr preferRelativeResize="0"/>
          <p:nvPr/>
        </p:nvPicPr>
        <p:blipFill rotWithShape="1">
          <a:blip r:embed="rId3">
            <a:alphaModFix/>
          </a:blip>
          <a:srcRect b="0" l="2696" r="2696" t="0"/>
          <a:stretch/>
        </p:blipFill>
        <p:spPr>
          <a:xfrm rot="-939309">
            <a:off x="396400" y="2770339"/>
            <a:ext cx="2600001" cy="206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0"/>
          <p:cNvPicPr preferRelativeResize="0"/>
          <p:nvPr/>
        </p:nvPicPr>
        <p:blipFill rotWithShape="1">
          <a:blip r:embed="rId4">
            <a:alphaModFix/>
          </a:blip>
          <a:srcRect b="11920" l="9559" r="0" t="16224"/>
          <a:stretch/>
        </p:blipFill>
        <p:spPr>
          <a:xfrm rot="695109">
            <a:off x="5976625" y="2781598"/>
            <a:ext cx="2943874" cy="1881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55589">
            <a:off x="6431885" y="288542"/>
            <a:ext cx="2441727" cy="1831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930122">
            <a:off x="296068" y="344973"/>
            <a:ext cx="2123266" cy="1895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50750" y="3485913"/>
            <a:ext cx="2108100" cy="14537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1"/>
          <p:cNvSpPr txBox="1"/>
          <p:nvPr/>
        </p:nvSpPr>
        <p:spPr>
          <a:xfrm>
            <a:off x="337650" y="472975"/>
            <a:ext cx="3499200" cy="12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93C47D"/>
                </a:solidFill>
                <a:latin typeface="Comfortaa"/>
                <a:ea typeface="Comfortaa"/>
                <a:cs typeface="Comfortaa"/>
                <a:sym typeface="Comfortaa"/>
              </a:rPr>
              <a:t>Wrap it up!</a:t>
            </a:r>
            <a:endParaRPr b="1" sz="3000">
              <a:solidFill>
                <a:srgbClr val="93C47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51" name="Google Shape;251;p31"/>
          <p:cNvSpPr txBox="1"/>
          <p:nvPr/>
        </p:nvSpPr>
        <p:spPr>
          <a:xfrm>
            <a:off x="288350" y="1680675"/>
            <a:ext cx="3162000" cy="8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93C47D"/>
                </a:solidFill>
                <a:latin typeface="Comfortaa"/>
                <a:ea typeface="Comfortaa"/>
                <a:cs typeface="Comfortaa"/>
                <a:sym typeface="Comfortaa"/>
              </a:rPr>
              <a:t>What else can we do for Earth Day?</a:t>
            </a:r>
            <a:endParaRPr b="1" sz="2400">
              <a:solidFill>
                <a:srgbClr val="93C47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52" name="Google Shape;25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0350" y="372988"/>
            <a:ext cx="3071623" cy="2265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724075"/>
            <a:ext cx="2062200" cy="2267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67000" y="2787376"/>
            <a:ext cx="3071625" cy="2048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91025" y="2787376"/>
            <a:ext cx="3322197" cy="2203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54800" y="552243"/>
            <a:ext cx="2858426" cy="190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7825" y="813250"/>
            <a:ext cx="1662825" cy="166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7125" y="530550"/>
            <a:ext cx="1860300" cy="124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32475" y="3014598"/>
            <a:ext cx="1356300" cy="126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3125" y="606064"/>
            <a:ext cx="1320475" cy="132707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 txBox="1"/>
          <p:nvPr/>
        </p:nvSpPr>
        <p:spPr>
          <a:xfrm>
            <a:off x="1561850" y="296575"/>
            <a:ext cx="1571100" cy="21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AA84F"/>
                </a:solidFill>
                <a:latin typeface="Comfortaa"/>
                <a:ea typeface="Comfortaa"/>
                <a:cs typeface="Comfortaa"/>
                <a:sym typeface="Comfortaa"/>
              </a:rPr>
              <a:t>Redlands Unified School District </a:t>
            </a:r>
            <a:r>
              <a:rPr lang="en" sz="1600">
                <a:solidFill>
                  <a:srgbClr val="6AA84F"/>
                </a:solidFill>
                <a:latin typeface="Comfortaa"/>
                <a:ea typeface="Comfortaa"/>
                <a:cs typeface="Comfortaa"/>
                <a:sym typeface="Comfortaa"/>
              </a:rPr>
              <a:t>is the </a:t>
            </a:r>
            <a:r>
              <a:rPr lang="en" sz="1600">
                <a:solidFill>
                  <a:srgbClr val="6AA84F"/>
                </a:solidFill>
                <a:latin typeface="Comfortaa"/>
                <a:ea typeface="Comfortaa"/>
                <a:cs typeface="Comfortaa"/>
                <a:sym typeface="Comfortaa"/>
              </a:rPr>
              <a:t>school</a:t>
            </a:r>
            <a:r>
              <a:rPr lang="en" sz="1600">
                <a:solidFill>
                  <a:srgbClr val="6AA84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" sz="1600">
                <a:solidFill>
                  <a:srgbClr val="6AA84F"/>
                </a:solidFill>
                <a:latin typeface="Comfortaa"/>
                <a:ea typeface="Comfortaa"/>
                <a:cs typeface="Comfortaa"/>
                <a:sym typeface="Comfortaa"/>
              </a:rPr>
              <a:t>District</a:t>
            </a:r>
            <a:r>
              <a:rPr lang="en" sz="1600">
                <a:solidFill>
                  <a:srgbClr val="6AA84F"/>
                </a:solidFill>
                <a:latin typeface="Comfortaa"/>
                <a:ea typeface="Comfortaa"/>
                <a:cs typeface="Comfortaa"/>
                <a:sym typeface="Comfortaa"/>
              </a:rPr>
              <a:t> that your school is in! </a:t>
            </a:r>
            <a:endParaRPr sz="1600">
              <a:solidFill>
                <a:srgbClr val="6AA84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5583600" y="238200"/>
            <a:ext cx="1662900" cy="18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AA84F"/>
                </a:solidFill>
                <a:latin typeface="Comfortaa"/>
                <a:ea typeface="Comfortaa"/>
                <a:cs typeface="Comfortaa"/>
                <a:sym typeface="Comfortaa"/>
              </a:rPr>
              <a:t>U of R</a:t>
            </a:r>
            <a:r>
              <a:rPr lang="en" sz="1600">
                <a:solidFill>
                  <a:srgbClr val="6AA84F"/>
                </a:solidFill>
                <a:latin typeface="Comfortaa"/>
                <a:ea typeface="Comfortaa"/>
                <a:cs typeface="Comfortaa"/>
                <a:sym typeface="Comfortaa"/>
              </a:rPr>
              <a:t> is a private institution of higher education in Redlands</a:t>
            </a:r>
            <a:endParaRPr sz="1600">
              <a:solidFill>
                <a:srgbClr val="6AA84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3034525" y="1984875"/>
            <a:ext cx="2370000" cy="292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solidFill>
                  <a:srgbClr val="6AA84F"/>
                </a:solidFill>
                <a:latin typeface="Comfortaa"/>
                <a:ea typeface="Comfortaa"/>
                <a:cs typeface="Comfortaa"/>
                <a:sym typeface="Comfortaa"/>
              </a:rPr>
              <a:t>Environmental Systems Research Institute (ESRI)</a:t>
            </a:r>
            <a:endParaRPr b="1" sz="1500">
              <a:solidFill>
                <a:srgbClr val="6AA84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rgbClr val="6AA84F"/>
                </a:solidFill>
                <a:latin typeface="Comfortaa"/>
                <a:ea typeface="Comfortaa"/>
                <a:cs typeface="Comfortaa"/>
                <a:sym typeface="Comfortaa"/>
              </a:rPr>
              <a:t>Creator of Geographic Information Systems (GIS), software that collects and analyzes data in a geographical context</a:t>
            </a:r>
            <a:endParaRPr sz="1500">
              <a:solidFill>
                <a:srgbClr val="6AA84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rgbClr val="6AA84F"/>
                </a:solidFill>
                <a:latin typeface="Comfortaa"/>
                <a:ea typeface="Comfortaa"/>
                <a:cs typeface="Comfortaa"/>
                <a:sym typeface="Comfortaa"/>
              </a:rPr>
              <a:t>“The Science of Where”</a:t>
            </a:r>
            <a:endParaRPr sz="1500">
              <a:solidFill>
                <a:srgbClr val="6AA84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6AA84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2" name="Google Shape;72;p14"/>
          <p:cNvSpPr txBox="1"/>
          <p:nvPr/>
        </p:nvSpPr>
        <p:spPr>
          <a:xfrm>
            <a:off x="6888763" y="2322950"/>
            <a:ext cx="2194500" cy="26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AA84F"/>
                </a:solidFill>
                <a:latin typeface="Comfortaa"/>
                <a:ea typeface="Comfortaa"/>
                <a:cs typeface="Comfortaa"/>
                <a:sym typeface="Comfortaa"/>
              </a:rPr>
              <a:t>IERCD</a:t>
            </a:r>
            <a:r>
              <a:rPr lang="en" sz="1600">
                <a:solidFill>
                  <a:srgbClr val="6AA84F"/>
                </a:solidFill>
                <a:latin typeface="Comfortaa"/>
                <a:ea typeface="Comfortaa"/>
                <a:cs typeface="Comfortaa"/>
                <a:sym typeface="Comfortaa"/>
              </a:rPr>
              <a:t> is</a:t>
            </a:r>
            <a:r>
              <a:rPr lang="en" sz="1600">
                <a:solidFill>
                  <a:srgbClr val="6AA84F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 a local government agency that provides a range of services in habitat conservation, and education to residents in the Inland Empire.</a:t>
            </a:r>
            <a:r>
              <a:rPr lang="en" sz="1600">
                <a:solidFill>
                  <a:srgbClr val="6AA84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1600">
              <a:solidFill>
                <a:srgbClr val="6AA84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3" name="Google Shape;73;p14"/>
          <p:cNvSpPr txBox="1"/>
          <p:nvPr/>
        </p:nvSpPr>
        <p:spPr>
          <a:xfrm>
            <a:off x="0" y="2476075"/>
            <a:ext cx="1662900" cy="25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AA84F"/>
                </a:solidFill>
                <a:latin typeface="Comfortaa"/>
                <a:ea typeface="Comfortaa"/>
                <a:cs typeface="Comfortaa"/>
                <a:sym typeface="Comfortaa"/>
              </a:rPr>
              <a:t>Redlands </a:t>
            </a:r>
            <a:r>
              <a:rPr lang="en" sz="1600">
                <a:solidFill>
                  <a:srgbClr val="6AA84F"/>
                </a:solidFill>
                <a:latin typeface="Comfortaa"/>
                <a:ea typeface="Comfortaa"/>
                <a:cs typeface="Comfortaa"/>
                <a:sym typeface="Comfortaa"/>
              </a:rPr>
              <a:t>is the City your school is in!  City staffers work hard to make sure Redlands is a great place to live, work, and study.</a:t>
            </a:r>
            <a:endParaRPr sz="1600">
              <a:solidFill>
                <a:srgbClr val="6AA84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4" name="Google Shape;74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62900" y="2798353"/>
            <a:ext cx="1239016" cy="126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2"/>
          <p:cNvSpPr txBox="1"/>
          <p:nvPr/>
        </p:nvSpPr>
        <p:spPr>
          <a:xfrm>
            <a:off x="3710075" y="1761000"/>
            <a:ext cx="5312100" cy="11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redlands.edu/trees</a:t>
            </a:r>
            <a:endParaRPr sz="48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62" name="Google Shape;26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40775" y="3864650"/>
            <a:ext cx="2281400" cy="112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5"/>
          <p:cNvPicPr preferRelativeResize="0"/>
          <p:nvPr/>
        </p:nvPicPr>
        <p:blipFill rotWithShape="1">
          <a:blip r:embed="rId3">
            <a:alphaModFix/>
          </a:blip>
          <a:srcRect b="6147" l="0" r="0" t="0"/>
          <a:stretch/>
        </p:blipFill>
        <p:spPr>
          <a:xfrm>
            <a:off x="2271713" y="316050"/>
            <a:ext cx="4600575" cy="4827451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5"/>
          <p:cNvSpPr txBox="1"/>
          <p:nvPr/>
        </p:nvSpPr>
        <p:spPr>
          <a:xfrm>
            <a:off x="167250" y="607325"/>
            <a:ext cx="3135600" cy="6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38761D"/>
                </a:solidFill>
                <a:latin typeface="Comfortaa"/>
                <a:ea typeface="Comfortaa"/>
                <a:cs typeface="Comfortaa"/>
                <a:sym typeface="Comfortaa"/>
              </a:rPr>
              <a:t>What is Earth Day?</a:t>
            </a:r>
            <a:r>
              <a:rPr b="1" lang="en" sz="3000"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b="1" sz="30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1" name="Google Shape;81;p15"/>
          <p:cNvSpPr txBox="1"/>
          <p:nvPr/>
        </p:nvSpPr>
        <p:spPr>
          <a:xfrm>
            <a:off x="6014750" y="607325"/>
            <a:ext cx="3000000" cy="9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38761D"/>
                </a:solidFill>
                <a:latin typeface="Comfortaa"/>
                <a:ea typeface="Comfortaa"/>
                <a:cs typeface="Comfortaa"/>
                <a:sym typeface="Comfortaa"/>
              </a:rPr>
              <a:t>W</a:t>
            </a:r>
            <a:r>
              <a:rPr b="1" lang="en" sz="3000">
                <a:solidFill>
                  <a:srgbClr val="38761D"/>
                </a:solidFill>
                <a:latin typeface="Comfortaa"/>
                <a:ea typeface="Comfortaa"/>
                <a:cs typeface="Comfortaa"/>
                <a:sym typeface="Comfortaa"/>
              </a:rPr>
              <a:t>hy do we celebrate?</a:t>
            </a:r>
            <a:endParaRPr sz="3000"/>
          </a:p>
        </p:txBody>
      </p:sp>
      <p:pic>
        <p:nvPicPr>
          <p:cNvPr id="82" name="Google Shape;8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2838" y="3874325"/>
            <a:ext cx="2538350" cy="126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/>
          <p:nvPr/>
        </p:nvSpPr>
        <p:spPr>
          <a:xfrm>
            <a:off x="1950600" y="193150"/>
            <a:ext cx="5242800" cy="17154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latin typeface="Comfortaa"/>
                <a:ea typeface="Comfortaa"/>
                <a:cs typeface="Comfortaa"/>
                <a:sym typeface="Comfortaa"/>
              </a:rPr>
              <a:t>The first Earth Day </a:t>
            </a:r>
            <a:r>
              <a:rPr b="1" lang="en" sz="2000">
                <a:latin typeface="Comfortaa"/>
                <a:ea typeface="Comfortaa"/>
                <a:cs typeface="Comfortaa"/>
                <a:sym typeface="Comfortaa"/>
              </a:rPr>
              <a:t>occurred</a:t>
            </a:r>
            <a:r>
              <a:rPr b="1" lang="en" sz="2000">
                <a:latin typeface="Comfortaa"/>
                <a:ea typeface="Comfortaa"/>
                <a:cs typeface="Comfortaa"/>
                <a:sym typeface="Comfortaa"/>
              </a:rPr>
              <a:t> on April 22nd, 1970. On this day 20 Million Americans organized to demand a healthier, more sustainable environment.</a:t>
            </a:r>
            <a:endParaRPr b="1" sz="2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0725" y="439988"/>
            <a:ext cx="5575200" cy="4263526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7"/>
          <p:cNvSpPr txBox="1"/>
          <p:nvPr/>
        </p:nvSpPr>
        <p:spPr>
          <a:xfrm>
            <a:off x="309850" y="440000"/>
            <a:ext cx="2850600" cy="43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38761D"/>
                </a:solidFill>
                <a:latin typeface="Comfortaa"/>
                <a:ea typeface="Comfortaa"/>
                <a:cs typeface="Comfortaa"/>
                <a:sym typeface="Comfortaa"/>
              </a:rPr>
              <a:t>Since 1970, one billion people have celebrated Earth Day in more than 190 countries across the world! </a:t>
            </a:r>
            <a:endParaRPr b="1" sz="3000">
              <a:solidFill>
                <a:srgbClr val="38761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94" name="Google Shape;9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52175" y="2901275"/>
            <a:ext cx="1943750" cy="97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/>
          <p:nvPr/>
        </p:nvSpPr>
        <p:spPr>
          <a:xfrm>
            <a:off x="2482900" y="1063950"/>
            <a:ext cx="4437000" cy="3015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For Earth Day 2020 students in Redlands Unified School District will receive something that...</a:t>
            </a:r>
            <a:endParaRPr b="1" sz="32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2675" y="127625"/>
            <a:ext cx="3096900" cy="186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 rotWithShape="1">
          <a:blip r:embed="rId5">
            <a:alphaModFix/>
          </a:blip>
          <a:srcRect b="13771" l="0" r="0" t="8643"/>
          <a:stretch/>
        </p:blipFill>
        <p:spPr>
          <a:xfrm>
            <a:off x="6397650" y="3303775"/>
            <a:ext cx="2489701" cy="169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20261" y="74275"/>
            <a:ext cx="2700201" cy="180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 rotWithShape="1">
          <a:blip r:embed="rId7">
            <a:alphaModFix/>
          </a:blip>
          <a:srcRect b="24264" l="0" r="0" t="14599"/>
          <a:stretch/>
        </p:blipFill>
        <p:spPr>
          <a:xfrm>
            <a:off x="6831125" y="74275"/>
            <a:ext cx="1955874" cy="1801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39675" y="3344034"/>
            <a:ext cx="2565601" cy="1653767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9"/>
          <p:cNvSpPr txBox="1"/>
          <p:nvPr/>
        </p:nvSpPr>
        <p:spPr>
          <a:xfrm>
            <a:off x="678325" y="2057400"/>
            <a:ext cx="2565600" cy="5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Gives us food</a:t>
            </a:r>
            <a:endParaRPr b="1" sz="18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0" name="Google Shape;110;p19"/>
          <p:cNvSpPr txBox="1"/>
          <p:nvPr/>
        </p:nvSpPr>
        <p:spPr>
          <a:xfrm>
            <a:off x="3887550" y="1875300"/>
            <a:ext cx="2565600" cy="6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Is used in making medicine</a:t>
            </a:r>
            <a:endParaRPr b="1" sz="18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1" name="Google Shape;111;p19"/>
          <p:cNvSpPr txBox="1"/>
          <p:nvPr/>
        </p:nvSpPr>
        <p:spPr>
          <a:xfrm>
            <a:off x="6526275" y="1933450"/>
            <a:ext cx="2565600" cy="7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Provides habitat</a:t>
            </a:r>
            <a:endParaRPr b="1" sz="18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2" name="Google Shape;112;p19"/>
          <p:cNvSpPr txBox="1"/>
          <p:nvPr/>
        </p:nvSpPr>
        <p:spPr>
          <a:xfrm>
            <a:off x="1074075" y="4035025"/>
            <a:ext cx="2565600" cy="8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Saves electricity needed for heating and cooling</a:t>
            </a:r>
            <a:endParaRPr b="1" sz="18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3" name="Google Shape;113;p19"/>
          <p:cNvSpPr txBox="1"/>
          <p:nvPr/>
        </p:nvSpPr>
        <p:spPr>
          <a:xfrm>
            <a:off x="6359700" y="2589538"/>
            <a:ext cx="2565600" cy="6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Produces oxygen and reduces smog</a:t>
            </a:r>
            <a:endParaRPr b="1" sz="18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0"/>
          <p:cNvPicPr preferRelativeResize="0"/>
          <p:nvPr/>
        </p:nvPicPr>
        <p:blipFill rotWithShape="1">
          <a:blip r:embed="rId3">
            <a:alphaModFix/>
          </a:blip>
          <a:srcRect b="9132" l="15097" r="13182" t="12343"/>
          <a:stretch/>
        </p:blipFill>
        <p:spPr>
          <a:xfrm>
            <a:off x="2057400" y="1078275"/>
            <a:ext cx="5217875" cy="394127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0"/>
          <p:cNvSpPr txBox="1"/>
          <p:nvPr>
            <p:ph type="title"/>
          </p:nvPr>
        </p:nvSpPr>
        <p:spPr>
          <a:xfrm>
            <a:off x="311700" y="21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38761D"/>
                </a:solidFill>
                <a:latin typeface="Comfortaa"/>
                <a:ea typeface="Comfortaa"/>
                <a:cs typeface="Comfortaa"/>
                <a:sym typeface="Comfortaa"/>
              </a:rPr>
              <a:t>A t</a:t>
            </a:r>
            <a:r>
              <a:rPr b="1" lang="en" sz="3600">
                <a:solidFill>
                  <a:srgbClr val="38761D"/>
                </a:solidFill>
                <a:latin typeface="Comfortaa"/>
                <a:ea typeface="Comfortaa"/>
                <a:cs typeface="Comfortaa"/>
                <a:sym typeface="Comfortaa"/>
              </a:rPr>
              <a:t>ree for every student in RUSD!</a:t>
            </a:r>
            <a:endParaRPr b="1" sz="3600">
              <a:solidFill>
                <a:srgbClr val="38761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20" name="Google Shape;12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087325"/>
            <a:ext cx="2134400" cy="124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0"/>
          <p:cNvPicPr preferRelativeResize="0"/>
          <p:nvPr/>
        </p:nvPicPr>
        <p:blipFill rotWithShape="1">
          <a:blip r:embed="rId5">
            <a:alphaModFix/>
          </a:blip>
          <a:srcRect b="28866" l="0" r="0" t="22421"/>
          <a:stretch/>
        </p:blipFill>
        <p:spPr>
          <a:xfrm>
            <a:off x="251550" y="973661"/>
            <a:ext cx="2134400" cy="1039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57450" y="941750"/>
            <a:ext cx="1142475" cy="1103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45950" y="3883834"/>
            <a:ext cx="1365476" cy="910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1700" y="3726950"/>
            <a:ext cx="1142470" cy="10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09175" y="2381103"/>
            <a:ext cx="1239016" cy="126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/>
          <p:nvPr/>
        </p:nvSpPr>
        <p:spPr>
          <a:xfrm>
            <a:off x="2859563" y="379400"/>
            <a:ext cx="3346500" cy="8745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You will receive one of these four trees...</a:t>
            </a:r>
            <a:endParaRPr b="1" sz="24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31" name="Google Shape;13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2238" y="1858750"/>
            <a:ext cx="1728524" cy="2594400"/>
          </a:xfrm>
          <a:prstGeom prst="rect">
            <a:avLst/>
          </a:prstGeom>
          <a:noFill/>
          <a:ln cap="flat" cmpd="sng" w="19050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2" name="Google Shape;13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28400" y="1841999"/>
            <a:ext cx="1970899" cy="2627899"/>
          </a:xfrm>
          <a:prstGeom prst="rect">
            <a:avLst/>
          </a:prstGeom>
          <a:noFill/>
          <a:ln cap="flat" cmpd="sng" w="19050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3" name="Google Shape;133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1675" y="701275"/>
            <a:ext cx="2293592" cy="1720200"/>
          </a:xfrm>
          <a:prstGeom prst="rect">
            <a:avLst/>
          </a:prstGeom>
          <a:noFill/>
          <a:ln cap="flat" cmpd="sng" w="19050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4" name="Google Shape;134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20350" y="761975"/>
            <a:ext cx="2418796" cy="1814097"/>
          </a:xfrm>
          <a:prstGeom prst="rect">
            <a:avLst/>
          </a:prstGeom>
          <a:noFill/>
          <a:ln cap="flat" cmpd="sng" w="19050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5" name="Google Shape;135;p21"/>
          <p:cNvSpPr txBox="1"/>
          <p:nvPr/>
        </p:nvSpPr>
        <p:spPr>
          <a:xfrm>
            <a:off x="182075" y="2518650"/>
            <a:ext cx="2293500" cy="396600"/>
          </a:xfrm>
          <a:prstGeom prst="rect">
            <a:avLst/>
          </a:prstGeom>
          <a:solidFill>
            <a:srgbClr val="D0E0E3"/>
          </a:solidFill>
          <a:ln cap="flat" cmpd="sng" w="19050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omfortaa"/>
                <a:ea typeface="Comfortaa"/>
                <a:cs typeface="Comfortaa"/>
                <a:sym typeface="Comfortaa"/>
              </a:rPr>
              <a:t>Stone Pine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36" name="Google Shape;136;p21"/>
          <p:cNvSpPr txBox="1"/>
          <p:nvPr/>
        </p:nvSpPr>
        <p:spPr>
          <a:xfrm>
            <a:off x="2592250" y="4538300"/>
            <a:ext cx="1728600" cy="432300"/>
          </a:xfrm>
          <a:prstGeom prst="rect">
            <a:avLst/>
          </a:prstGeom>
          <a:solidFill>
            <a:srgbClr val="D0E0E3"/>
          </a:solidFill>
          <a:ln cap="flat" cmpd="sng" w="19050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omfortaa"/>
                <a:ea typeface="Comfortaa"/>
                <a:cs typeface="Comfortaa"/>
                <a:sym typeface="Comfortaa"/>
              </a:rPr>
              <a:t>Chitalpa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37" name="Google Shape;137;p21"/>
          <p:cNvSpPr txBox="1"/>
          <p:nvPr/>
        </p:nvSpPr>
        <p:spPr>
          <a:xfrm>
            <a:off x="4528400" y="4538300"/>
            <a:ext cx="1971000" cy="432300"/>
          </a:xfrm>
          <a:prstGeom prst="rect">
            <a:avLst/>
          </a:prstGeom>
          <a:solidFill>
            <a:srgbClr val="D0E0E3"/>
          </a:solidFill>
          <a:ln cap="flat" cmpd="sng" w="19050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omfortaa"/>
                <a:ea typeface="Comfortaa"/>
                <a:cs typeface="Comfortaa"/>
                <a:sym typeface="Comfortaa"/>
              </a:rPr>
              <a:t>Eucalyptus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38" name="Google Shape;138;p21"/>
          <p:cNvSpPr txBox="1"/>
          <p:nvPr/>
        </p:nvSpPr>
        <p:spPr>
          <a:xfrm>
            <a:off x="6620350" y="2664800"/>
            <a:ext cx="2418900" cy="396600"/>
          </a:xfrm>
          <a:prstGeom prst="rect">
            <a:avLst/>
          </a:prstGeom>
          <a:solidFill>
            <a:srgbClr val="D0E0E3"/>
          </a:solidFill>
          <a:ln cap="flat" cmpd="sng" w="19050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omfortaa"/>
                <a:ea typeface="Comfortaa"/>
                <a:cs typeface="Comfortaa"/>
                <a:sym typeface="Comfortaa"/>
              </a:rPr>
              <a:t>Coast Live Oak</a:t>
            </a:r>
            <a:endParaRPr b="1" sz="12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